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5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4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37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5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38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0" d="100"/>
          <a:sy n="70" d="100"/>
        </p:scale>
        <p:origin x="66" y="876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presProps" Target="presProps.xml" /><Relationship Id="rId62" Type="http://schemas.openxmlformats.org/officeDocument/2006/relationships/tableStyles" Target="tableStyles.xml" /><Relationship Id="rId6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664990-4AA8-474C-9DB8-D73A0591C9B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CAB1771-05C9-4A82-B122-03BAB89715A1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 flipH="0" flipV="0">
            <a:off x="1654476" y="3299731"/>
            <a:ext cx="7865532" cy="2089139"/>
          </a:xfrm>
        </p:spPr>
        <p:txBody>
          <a:bodyPr/>
          <a:lstStyle/>
          <a:p>
            <a:pPr algn="ctr">
              <a:defRPr/>
            </a:pPr>
            <a:r>
              <a:rPr lang="ru-RU" sz="3600" b="1">
                <a:latin typeface="Times New Roman"/>
                <a:cs typeface="Times New Roman"/>
              </a:rPr>
              <a:t>Бухгалтерский</a:t>
            </a:r>
            <a:r>
              <a:rPr lang="ru-RU" sz="3600" b="1">
                <a:latin typeface="Times New Roman"/>
                <a:cs typeface="Times New Roman"/>
              </a:rPr>
              <a:t> учет</a:t>
            </a:r>
            <a:br>
              <a:rPr lang="ru-RU" sz="3600" b="1">
                <a:latin typeface="Times New Roman"/>
                <a:cs typeface="Times New Roman"/>
              </a:rPr>
            </a:br>
            <a:r>
              <a:rPr lang="ru-RU" sz="3600" b="1">
                <a:latin typeface="Times New Roman"/>
                <a:cs typeface="Times New Roman"/>
              </a:rPr>
              <a:t>в профсоюзной организации в </a:t>
            </a:r>
            <a:br>
              <a:rPr lang="ru-RU" sz="3600" b="1">
                <a:latin typeface="Times New Roman"/>
                <a:cs typeface="Times New Roman"/>
              </a:rPr>
            </a:br>
            <a:r>
              <a:rPr lang="ru-RU" sz="3600" b="1">
                <a:latin typeface="Times New Roman"/>
                <a:cs typeface="Times New Roman"/>
              </a:rPr>
              <a:t>1С: Бухгалтерия некоммерческой организации, редакция 3.0</a:t>
            </a:r>
            <a:endParaRPr sz="720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 flipH="0" flipV="0">
            <a:off x="2028673" y="1626960"/>
            <a:ext cx="7043915" cy="108312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defRPr/>
            </a:pPr>
            <a:r>
              <a:rPr lang="ru-RU" sz="1600" b="1">
                <a:latin typeface="Times New Roman"/>
                <a:ea typeface="Calibri"/>
                <a:cs typeface="Times New Roman"/>
              </a:rPr>
              <a:t>РОСТОВСКАЯ ОБЛАСТНАЯ ОРГАНИЗАЦИЯ ПРОФЕССИОНАЛЬНОГО СОЮЗА </a:t>
            </a:r>
            <a:r>
              <a:rPr lang="ru-RU" sz="1600" b="1">
                <a:latin typeface="Times New Roman"/>
                <a:ea typeface="Calibri"/>
              </a:rPr>
              <a:t>РАБОТНИКОВ НАРОДНОГО ОБРАЗОВАНИЯ </a:t>
            </a:r>
            <a:r>
              <a:rPr lang="ru-RU" sz="1600" b="1">
                <a:latin typeface="Times New Roman"/>
                <a:ea typeface="Calibri"/>
              </a:rPr>
              <a:t>РОССИЙСКОЙ ФЕДЕРАЦИИ</a:t>
            </a:r>
            <a:endParaRPr lang="ru-RU" sz="1600" b="1">
              <a:latin typeface="Times New Roman"/>
              <a:ea typeface="Calibri"/>
            </a:endParaRPr>
          </a:p>
        </p:txBody>
      </p:sp>
      <p:pic>
        <p:nvPicPr>
          <p:cNvPr id="207742625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52194" y="861785"/>
            <a:ext cx="571500" cy="638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57775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Ввод остатков по 51 счету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77334" y="1337481"/>
            <a:ext cx="10595717" cy="5377217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 flipV="1">
            <a:off x="3343701" y="2756848"/>
            <a:ext cx="1078174" cy="1514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V="1">
            <a:off x="3343701" y="3084394"/>
            <a:ext cx="1937983" cy="1187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3205" y="341194"/>
            <a:ext cx="11013743" cy="6237027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 flipV="1">
            <a:off x="1596788" y="2115403"/>
            <a:ext cx="2183642" cy="296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740" y="245660"/>
            <a:ext cx="10286716" cy="6332561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V="1">
            <a:off x="4217158" y="1910687"/>
            <a:ext cx="2620370" cy="1856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232013"/>
            <a:ext cx="10623011" cy="6141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Ввод остатков по счету 79.04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9557" y="846161"/>
            <a:ext cx="10740787" cy="5581936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cxnSpLocks/>
          </p:cNvCxnSpPr>
          <p:nvPr/>
        </p:nvCxnSpPr>
        <p:spPr bwMode="auto">
          <a:xfrm flipH="1" flipV="1">
            <a:off x="2917997" y="2330553"/>
            <a:ext cx="1312809" cy="2323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H="1" flipV="1">
            <a:off x="4230806" y="2429301"/>
            <a:ext cx="27294" cy="222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 bwMode="auto">
          <a:xfrm flipV="1">
            <a:off x="4258101" y="2429301"/>
            <a:ext cx="3862317" cy="222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7242" y="136476"/>
            <a:ext cx="11177516" cy="6223381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V="1">
            <a:off x="4926842" y="2306472"/>
            <a:ext cx="1064525" cy="221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7673" y="609600"/>
            <a:ext cx="10669114" cy="10554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При вводе остатков в программу 1 С не забываем про баланс актива и пассива!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54842" y="1665026"/>
            <a:ext cx="10791945" cy="5049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5" y="559559"/>
            <a:ext cx="8596668" cy="1228298"/>
          </a:xfrm>
        </p:spPr>
        <p:txBody>
          <a:bodyPr/>
          <a:lstStyle/>
          <a:p>
            <a:pPr>
              <a:defRPr/>
            </a:pPr>
            <a:r>
              <a:rPr lang="ru-RU"/>
              <a:t>Загрузка банковских выписок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77335" y="2402006"/>
            <a:ext cx="8596668" cy="2985842"/>
          </a:xfrm>
        </p:spPr>
        <p:txBody>
          <a:bodyPr/>
          <a:lstStyle/>
          <a:p>
            <a:pPr>
              <a:defRPr/>
            </a:pPr>
            <a:r>
              <a:rPr lang="ru-RU"/>
              <a:t>Для отражения операций необходимо загрузить выписки из банк-клиента в 1 С. Для этого нужно сформировать и выгрузить выписки за определенный период  в банк-клиенте в формате </a:t>
            </a:r>
            <a:r>
              <a:rPr lang="en-US"/>
              <a:t>txt </a:t>
            </a:r>
            <a:r>
              <a:rPr lang="ru-RU"/>
              <a:t>на компьютер,  а потом их загрузить в 1 С. Далее последовательно нужно проводить каждый документ, выбирая счет бухгалтерского учета. В 1 С именно документы банковской выписки формируют проводки и отражают эти данные в </a:t>
            </a:r>
            <a:r>
              <a:rPr lang="ru-RU"/>
              <a:t>оборотно</a:t>
            </a:r>
            <a:r>
              <a:rPr lang="ru-RU"/>
              <a:t>-сальдовой ведомости.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211540"/>
            <a:ext cx="8596668" cy="675564"/>
          </a:xfrm>
        </p:spPr>
        <p:txBody>
          <a:bodyPr/>
          <a:lstStyle/>
          <a:p>
            <a:pPr>
              <a:defRPr/>
            </a:pPr>
            <a:r>
              <a:rPr lang="ru-RU"/>
              <a:t>Загрузка банковских выписок в 1 С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32263" y="887104"/>
            <a:ext cx="10402437" cy="5759356"/>
          </a:xfrm>
          <a:prstGeom prst="rect">
            <a:avLst/>
          </a:prstGeom>
        </p:spPr>
      </p:pic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V="1">
            <a:off x="3835021" y="2320119"/>
            <a:ext cx="1037230" cy="1583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4100" y="431799"/>
            <a:ext cx="9931400" cy="6426200"/>
          </a:xfrm>
          <a:prstGeom prst="rect">
            <a:avLst/>
          </a:prstGeom>
        </p:spPr>
      </p:pic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H="1" flipV="1">
            <a:off x="3057099" y="2101755"/>
            <a:ext cx="1473958" cy="26203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2800" y="304800"/>
            <a:ext cx="9944100" cy="6553200"/>
          </a:xfrm>
          <a:prstGeom prst="rect">
            <a:avLst/>
          </a:prstGeom>
        </p:spPr>
      </p:pic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V="1">
            <a:off x="6810233" y="1364776"/>
            <a:ext cx="2552131" cy="296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 flipH="1">
            <a:off x="2975212" y="4326340"/>
            <a:ext cx="3835021" cy="1473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Вступление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77334" y="1487607"/>
            <a:ext cx="8596668" cy="45537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/>
              <a:t>Уважаемые коллеги, данный материал разработан для ведения бухгалтерского учета организации Профсоюза в программе 1</a:t>
            </a:r>
            <a:r>
              <a:rPr lang="ru-RU" sz="2000"/>
              <a:t>С</a:t>
            </a:r>
            <a:r>
              <a:rPr lang="ru-RU" sz="2000"/>
              <a:t>: Бухгалтерия некоммерческой организации, редакция 3.0. </a:t>
            </a:r>
            <a:endParaRPr/>
          </a:p>
          <a:p>
            <a:pPr>
              <a:defRPr/>
            </a:pPr>
            <a:r>
              <a:rPr lang="ru-RU" sz="2000"/>
              <a:t>Приведенный здесь алгоритм позволяет распределить доходы </a:t>
            </a:r>
            <a:r>
              <a:rPr lang="ru-RU" sz="20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организации Профсоюза</a:t>
            </a:r>
            <a:r>
              <a:rPr lang="ru-RU" sz="2000"/>
              <a:t> на доходы первичных организаций (с помощью счета 79.04) и доходы территориальной организации (с отражением данных доходов на счете 86.1), что является актуальной задачей для большинства территориальных профсоюзных организаций.  </a:t>
            </a:r>
            <a:endParaRPr/>
          </a:p>
          <a:p>
            <a:pPr>
              <a:defRPr/>
            </a:pPr>
            <a:r>
              <a:rPr lang="ru-RU" sz="2000"/>
              <a:t>Использование счета 26 для отражения расходов территориальной организации Профсоюза, позволит выстроить аналитический учет в соответствии со статьями Сметы, основного документа по использованию целевых средств некоммерческой организации, что облегчит работу бухгалтера и позволит эффективнее проводить финансовую работу в профсоюзной организации.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450375"/>
            <a:ext cx="9394713" cy="15694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Отражение доходов территориальной организации </a:t>
            </a:r>
            <a:r>
              <a:rPr lang="ru-RU" sz="1800"/>
              <a:t>(с использованием счета 86.1)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77334" y="2627701"/>
            <a:ext cx="10554771" cy="302297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/>
              <a:t>Для того, чтобы из одной общей суммы поступившей из первичной организации выделить доход территориальной организации необходимо разделить документ «Поступление на расчетный счет» на 2 документа, разделив сумму в процентном соотношении, принятом в вашей организации.  </a:t>
            </a:r>
            <a:endParaRPr/>
          </a:p>
          <a:p>
            <a:pPr>
              <a:defRPr/>
            </a:pPr>
            <a:r>
              <a:rPr lang="ru-RU"/>
              <a:t>Первый документ с видом операции «Целевое финансирование» отнесет первую сумму на счет 86.1.</a:t>
            </a:r>
            <a:endParaRPr/>
          </a:p>
          <a:p>
            <a:pPr>
              <a:defRPr/>
            </a:pPr>
            <a:r>
              <a:rPr lang="ru-RU"/>
              <a:t>Второй документ с видом операции «Прочее списание» отнесет вторую часть суммы на счет 79.04. В стандартной программе необходимо создать счет 79.04., и назвать его, например, Доходы/расходы первичных организаций.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8197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2800"/>
          </a:p>
        </p:txBody>
      </p:sp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H="1">
            <a:off x="6096000" y="2616200"/>
            <a:ext cx="1511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82600" y="313899"/>
            <a:ext cx="11032066" cy="6359856"/>
          </a:xfrm>
          <a:prstGeom prst="rect">
            <a:avLst/>
          </a:prstGeom>
        </p:spPr>
      </p:pic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 flipH="1" flipV="1">
            <a:off x="6934200" y="2616200"/>
            <a:ext cx="1651000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 bwMode="auto">
          <a:xfrm flipH="1">
            <a:off x="6934200" y="2908300"/>
            <a:ext cx="16510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 bwMode="auto">
          <a:xfrm flipH="1">
            <a:off x="6934200" y="2908300"/>
            <a:ext cx="1651000" cy="13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 bwMode="auto">
          <a:xfrm flipV="1">
            <a:off x="2388358" y="1746914"/>
            <a:ext cx="0" cy="2593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 bwMode="auto">
          <a:xfrm flipV="1">
            <a:off x="2361063" y="1651379"/>
            <a:ext cx="1378424" cy="26886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355600"/>
            <a:ext cx="8596668" cy="45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/>
              <a:t>Отражение членских взносов в ОСВ 86.1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20566" y="927100"/>
            <a:ext cx="10525234" cy="5422900"/>
          </a:xfrm>
          <a:prstGeom prst="rect">
            <a:avLst/>
          </a:prstGeom>
        </p:spPr>
      </p:pic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V="1">
            <a:off x="3411940" y="1624084"/>
            <a:ext cx="2347415" cy="263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3744" y="88900"/>
            <a:ext cx="9804400" cy="6680200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H="1">
            <a:off x="6362700" y="1333500"/>
            <a:ext cx="1092200" cy="17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H="1">
            <a:off x="4800600" y="2247900"/>
            <a:ext cx="50800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 flipH="1">
            <a:off x="6896100" y="2679700"/>
            <a:ext cx="1092200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 bwMode="auto">
          <a:xfrm flipH="1">
            <a:off x="6896100" y="3213100"/>
            <a:ext cx="1092200" cy="8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>
            <a:cxnSpLocks/>
          </p:cNvCxnSpPr>
          <p:nvPr/>
        </p:nvCxnSpPr>
        <p:spPr bwMode="auto">
          <a:xfrm flipV="1">
            <a:off x="2497540" y="1637731"/>
            <a:ext cx="0" cy="4094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 flipV="1">
            <a:off x="2497540" y="1511300"/>
            <a:ext cx="694330" cy="4220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152400"/>
            <a:ext cx="8596668" cy="52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/>
              <a:t>Создание счета 79.04 для учета средств первичных организаций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27545" y="682388"/>
            <a:ext cx="10918209" cy="6023212"/>
          </a:xfrm>
          <a:prstGeom prst="rect">
            <a:avLst/>
          </a:prstGeom>
        </p:spPr>
      </p:pic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H="1" flipV="1">
            <a:off x="3179928" y="2156346"/>
            <a:ext cx="1692323" cy="324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286603"/>
            <a:ext cx="8596668" cy="3957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/>
              <a:t>Создание счета 79.4</a:t>
            </a:r>
            <a:endParaRPr/>
          </a:p>
        </p:txBody>
      </p:sp>
      <p:pic>
        <p:nvPicPr>
          <p:cNvPr id="6" name="Объект 5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327546" y="791570"/>
            <a:ext cx="4761978" cy="5583830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5089524" y="736979"/>
            <a:ext cx="5733152" cy="5638421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H="1" flipV="1">
            <a:off x="6680200" y="1854200"/>
            <a:ext cx="24511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H="1" flipV="1">
            <a:off x="7924800" y="1854200"/>
            <a:ext cx="12065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 bwMode="auto">
          <a:xfrm flipH="1" flipV="1">
            <a:off x="7607300" y="2222500"/>
            <a:ext cx="1524000" cy="24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 bwMode="auto">
          <a:xfrm flipH="1">
            <a:off x="6311900" y="2463800"/>
            <a:ext cx="2819400" cy="96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 flipH="1">
            <a:off x="6680200" y="2463800"/>
            <a:ext cx="2451100" cy="113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3" y="116006"/>
            <a:ext cx="10895965" cy="14125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/>
              <a:t>Аналитика в 1 с. Почему это важно? Создание аналитики в 1 С позволяет бухгалтеру выделить те статьи доходов и расходов, которые будут аккумулировать денежные потоки и оперативно владеть  необходимой финансовой информацией.</a:t>
            </a:r>
            <a:br>
              <a:rPr lang="ru-RU" sz="2000"/>
            </a:br>
            <a:endParaRPr lang="ru-RU" sz="2000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09433" y="1378424"/>
            <a:ext cx="10372298" cy="5363570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 flipV="1">
            <a:off x="1132764" y="4060209"/>
            <a:ext cx="0" cy="67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V="1">
            <a:off x="1132764" y="3889612"/>
            <a:ext cx="3452884" cy="84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V="1">
            <a:off x="1132764" y="3780430"/>
            <a:ext cx="3330053" cy="955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8866" y="491319"/>
            <a:ext cx="9563384" cy="6237028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V="1">
            <a:off x="1269242" y="2033516"/>
            <a:ext cx="1228298" cy="260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 bwMode="auto">
          <a:xfrm flipV="1">
            <a:off x="1269242" y="2852382"/>
            <a:ext cx="1228298" cy="1787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>
            <a:off x="1269242" y="4544704"/>
            <a:ext cx="1228298" cy="24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1391" y="696035"/>
            <a:ext cx="9949218" cy="6005016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V="1">
            <a:off x="1774209" y="4626591"/>
            <a:ext cx="1119116" cy="122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 bwMode="auto">
          <a:xfrm>
            <a:off x="1774209" y="4749421"/>
            <a:ext cx="1119116" cy="300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139700"/>
            <a:ext cx="8596668" cy="55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/>
              <a:t>Создание аналитики «Прочие доходы и расходы»</a:t>
            </a:r>
            <a:endParaRPr/>
          </a:p>
        </p:txBody>
      </p:sp>
      <p:pic>
        <p:nvPicPr>
          <p:cNvPr id="8" name="Объект 7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677863" y="698500"/>
            <a:ext cx="5253038" cy="5321300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6261100" y="698500"/>
            <a:ext cx="5499099" cy="5321300"/>
          </a:xfrm>
          <a:prstGeom prst="rect">
            <a:avLst/>
          </a:prstGeom>
        </p:spPr>
      </p:pic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H="1" flipV="1">
            <a:off x="1542197" y="2906973"/>
            <a:ext cx="764275" cy="2402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 bwMode="auto">
          <a:xfrm flipV="1">
            <a:off x="2306472" y="2156346"/>
            <a:ext cx="0" cy="3029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 flipH="1" flipV="1">
            <a:off x="8557146" y="1487606"/>
            <a:ext cx="2483893" cy="4503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 bwMode="auto">
          <a:xfrm flipH="1" flipV="1">
            <a:off x="9430603" y="1828800"/>
            <a:ext cx="1610436" cy="109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77335" y="136478"/>
            <a:ext cx="8596668" cy="7915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/>
              <a:t>Начало работы. Настраиваем интерфейс.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9558" y="928048"/>
            <a:ext cx="9880979" cy="5663821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 flipH="1" flipV="1">
            <a:off x="1282891" y="3971500"/>
            <a:ext cx="1228297" cy="1528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V="1">
            <a:off x="2511187" y="2886501"/>
            <a:ext cx="3411940" cy="2627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V="1">
            <a:off x="2552131" y="1262418"/>
            <a:ext cx="0" cy="423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203200"/>
            <a:ext cx="8596668" cy="576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/>
              <a:t>Создание аналитики «Статья расходов»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" name="Объект 7"/>
          <p:cNvPicPr>
            <a:picLocks noChangeAspect="1" noGrp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5613400" y="815975"/>
            <a:ext cx="5875734" cy="538010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8371" y="815974"/>
            <a:ext cx="5455029" cy="5380109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H="1" flipV="1">
            <a:off x="1241946" y="3429000"/>
            <a:ext cx="655093" cy="167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 bwMode="auto">
          <a:xfrm flipV="1">
            <a:off x="1842448" y="3002507"/>
            <a:ext cx="1146412" cy="2074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 flipH="1" flipV="1">
            <a:off x="8707272" y="1610436"/>
            <a:ext cx="1337480" cy="1126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 flipH="1" flipV="1">
            <a:off x="7942997" y="1924334"/>
            <a:ext cx="2101755" cy="967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 bwMode="auto">
          <a:xfrm flipH="1" flipV="1">
            <a:off x="8857397" y="2606722"/>
            <a:ext cx="1187355" cy="39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 bwMode="auto">
          <a:xfrm>
            <a:off x="8443889" y="2773758"/>
            <a:ext cx="1600863" cy="26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4500" y="317500"/>
            <a:ext cx="10528300" cy="6362700"/>
          </a:xfrm>
          <a:prstGeom prst="rect">
            <a:avLst/>
          </a:prstGeom>
        </p:spPr>
      </p:pic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H="1" flipV="1">
            <a:off x="3548418" y="2483893"/>
            <a:ext cx="2169994" cy="154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 flipV="1">
            <a:off x="5773003" y="1201003"/>
            <a:ext cx="322997" cy="2879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3599" y="462280"/>
            <a:ext cx="11074400" cy="628142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 bwMode="auto">
          <a:xfrm>
            <a:off x="8724900" y="22225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79.4+86.1=51</a:t>
            </a:r>
            <a:endParaRPr/>
          </a:p>
        </p:txBody>
      </p:sp>
      <p:cxnSp>
        <p:nvCxnSpPr>
          <p:cNvPr id="6" name="Прямая со стрелкой 5"/>
          <p:cNvCxnSpPr>
            <a:cxnSpLocks/>
            <a:stCxn id="4" idx="2"/>
          </p:cNvCxnSpPr>
          <p:nvPr/>
        </p:nvCxnSpPr>
        <p:spPr bwMode="auto">
          <a:xfrm flipH="1">
            <a:off x="7607300" y="2679700"/>
            <a:ext cx="1117600" cy="3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5" y="818867"/>
            <a:ext cx="8596668" cy="17332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Отражение расходов первичных профсоюзных организаций (на счете 79.04)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77335" y="2702257"/>
            <a:ext cx="8596668" cy="2685591"/>
          </a:xfrm>
        </p:spPr>
        <p:txBody>
          <a:bodyPr/>
          <a:lstStyle/>
          <a:p>
            <a:pPr>
              <a:defRPr/>
            </a:pPr>
            <a:r>
              <a:rPr lang="ru-RU"/>
              <a:t>При перечислении материальной помощи, премий и других расходов первичной профсоюзной организации, необходимо отразить эти данные в Дебете счета 79.04 по данному контрагенту. Для этого в документе «Списание с расчетного счета» мы должны выбрать вид операции «Прочее списание», счет дебета: 79.04, контрагента и выбрать аналитику в графах «Прочие доходы и расходы» и «Статья расходов»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228600"/>
            <a:ext cx="8596668" cy="774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/>
              <a:t>Отражение расходов первичных профсоюзных организаций на счете 79.4</a:t>
            </a:r>
            <a:endParaRPr/>
          </a:p>
        </p:txBody>
      </p:sp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H="1">
            <a:off x="9448799" y="2374900"/>
            <a:ext cx="1181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H="1">
            <a:off x="8343900" y="2374900"/>
            <a:ext cx="2286000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 bwMode="auto">
          <a:xfrm flipH="1">
            <a:off x="9626600" y="2374900"/>
            <a:ext cx="1003300" cy="774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 flipH="1">
            <a:off x="6438899" y="2520950"/>
            <a:ext cx="1003300" cy="115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 bwMode="auto">
          <a:xfrm flipH="1">
            <a:off x="9626600" y="2374900"/>
            <a:ext cx="13299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</p:cNvCxnSpPr>
          <p:nvPr/>
        </p:nvCxnSpPr>
        <p:spPr bwMode="auto">
          <a:xfrm flipH="1">
            <a:off x="8724901" y="2066261"/>
            <a:ext cx="1727199" cy="715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</p:cNvCxnSpPr>
          <p:nvPr/>
        </p:nvCxnSpPr>
        <p:spPr bwMode="auto">
          <a:xfrm flipH="1">
            <a:off x="10629900" y="2374899"/>
            <a:ext cx="326661" cy="876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Объект 39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5482860" y="269657"/>
            <a:ext cx="6358468" cy="5899130"/>
          </a:xfrm>
          <a:prstGeom prst="rect">
            <a:avLst/>
          </a:prstGeom>
        </p:spPr>
      </p:pic>
      <p:cxnSp>
        <p:nvCxnSpPr>
          <p:cNvPr id="42" name="Прямая со стрелкой 41"/>
          <p:cNvCxnSpPr>
            <a:cxnSpLocks/>
          </p:cNvCxnSpPr>
          <p:nvPr/>
        </p:nvCxnSpPr>
        <p:spPr bwMode="auto">
          <a:xfrm flipH="1" flipV="1">
            <a:off x="9130352" y="1583140"/>
            <a:ext cx="1944048" cy="79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</p:cNvCxnSpPr>
          <p:nvPr/>
        </p:nvCxnSpPr>
        <p:spPr bwMode="auto">
          <a:xfrm flipH="1" flipV="1">
            <a:off x="9130352" y="1786862"/>
            <a:ext cx="1944048" cy="588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cxnSpLocks/>
          </p:cNvCxnSpPr>
          <p:nvPr/>
        </p:nvCxnSpPr>
        <p:spPr bwMode="auto">
          <a:xfrm flipH="1" flipV="1">
            <a:off x="8017239" y="2273301"/>
            <a:ext cx="3057161" cy="101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cxnSpLocks/>
          </p:cNvCxnSpPr>
          <p:nvPr/>
        </p:nvCxnSpPr>
        <p:spPr bwMode="auto">
          <a:xfrm flipH="1">
            <a:off x="9448799" y="2374899"/>
            <a:ext cx="1625600" cy="24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6"/>
          <p:cNvPicPr>
            <a:picLocks noChangeAspect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263224" y="269657"/>
            <a:ext cx="5219636" cy="5899130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cxnSpLocks/>
          </p:cNvCxnSpPr>
          <p:nvPr/>
        </p:nvCxnSpPr>
        <p:spPr bwMode="auto">
          <a:xfrm flipH="1" flipV="1">
            <a:off x="1392072" y="1583140"/>
            <a:ext cx="3493827" cy="2306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 flipH="1">
            <a:off x="9448799" y="2374899"/>
            <a:ext cx="1507761" cy="579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7100" y="259307"/>
            <a:ext cx="10642600" cy="6598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1700" y="279400"/>
            <a:ext cx="10185400" cy="6248400"/>
          </a:xfrm>
          <a:prstGeom prst="rect">
            <a:avLst/>
          </a:prstGeom>
        </p:spPr>
      </p:pic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H="1" flipV="1">
            <a:off x="5390866" y="1255593"/>
            <a:ext cx="3248167" cy="1050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 flipH="1" flipV="1">
            <a:off x="4817660" y="1733266"/>
            <a:ext cx="3821373" cy="573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H="1">
            <a:off x="6960358" y="2306472"/>
            <a:ext cx="1678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Культурно-массовые мероприятия</a:t>
            </a:r>
            <a:endParaRPr/>
          </a:p>
        </p:txBody>
      </p:sp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77334" y="1378424"/>
            <a:ext cx="10336409" cy="5240740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cxnSpLocks/>
          </p:cNvCxnSpPr>
          <p:nvPr/>
        </p:nvCxnSpPr>
        <p:spPr bwMode="auto">
          <a:xfrm flipH="1" flipV="1">
            <a:off x="6482687" y="2524836"/>
            <a:ext cx="2791315" cy="49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H="1" flipV="1">
            <a:off x="6482687" y="2699224"/>
            <a:ext cx="2791315" cy="316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 bwMode="auto">
          <a:xfrm flipH="1">
            <a:off x="4776716" y="3016155"/>
            <a:ext cx="4497286" cy="136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 flipH="1">
            <a:off x="7025359" y="3016155"/>
            <a:ext cx="2248643" cy="412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300252"/>
            <a:ext cx="8596668" cy="4367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/>
              <a:t>Создание аналитики</a:t>
            </a:r>
            <a:endParaRPr/>
          </a:p>
        </p:txBody>
      </p:sp>
      <p:pic>
        <p:nvPicPr>
          <p:cNvPr id="8" name="Объект 7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677862" y="859174"/>
            <a:ext cx="4411489" cy="4915357"/>
          </a:xfrm>
          <a:prstGeom prst="rect">
            <a:avLst/>
          </a:prstGeom>
        </p:spPr>
      </p:pic>
      <p:pic>
        <p:nvPicPr>
          <p:cNvPr id="10" name="Объект 9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5089525" y="859809"/>
            <a:ext cx="4184650" cy="4915357"/>
          </a:xfrm>
          <a:prstGeom prst="rect">
            <a:avLst/>
          </a:prstGeom>
        </p:spPr>
      </p:pic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 flipH="1" flipV="1">
            <a:off x="2702257" y="1378424"/>
            <a:ext cx="1023583" cy="193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 bwMode="auto">
          <a:xfrm flipH="1" flipV="1">
            <a:off x="7506269" y="1378424"/>
            <a:ext cx="955343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7796" y="479966"/>
            <a:ext cx="9962866" cy="5898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211541"/>
            <a:ext cx="8596668" cy="5936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Ввод остатков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77334" y="805219"/>
            <a:ext cx="9613078" cy="5841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Отражение расходов Территориальной  профсоюзной организаций </a:t>
            </a:r>
            <a:r>
              <a:rPr lang="ru-RU" sz="2200"/>
              <a:t>(на счете 26)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 перечислении материальной помощи, премий и других расходов за счет  территориальной профсоюзной организации, необходимо отразить эти данные в Дебете счета 26. Для этого в документе «Списание с расчетного счета» мы должны выбрать вид операции «Прочее списание», счет дебета: 26 контрагента и выбрать аналитику в графах «Прочие доходы и расходы» и «Статья расходов». Стандартные настройки программы 1 С НКО также относят зарплату сотрудников, комиссию банка на 26 счет, который в свою очередь в конце месяца закрывается на счет 86.2 регламентными операциями. 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203200"/>
            <a:ext cx="8596668" cy="927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/>
              <a:t>Отражение расходов территориальной профсоюзной организации на счете 26</a:t>
            </a:r>
            <a:endParaRPr/>
          </a:p>
        </p:txBody>
      </p:sp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H="1">
            <a:off x="3975100" y="2628900"/>
            <a:ext cx="3771900" cy="36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 flipH="1">
            <a:off x="5943600" y="2590800"/>
            <a:ext cx="180340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Объект 16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93700" y="1028700"/>
            <a:ext cx="10985500" cy="5626100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 flipH="1" flipV="1">
            <a:off x="6629400" y="2286000"/>
            <a:ext cx="2360968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 flipH="1">
            <a:off x="4240568" y="2628900"/>
            <a:ext cx="47498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 bwMode="auto">
          <a:xfrm flipH="1">
            <a:off x="6629400" y="2628900"/>
            <a:ext cx="2360968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 bwMode="auto">
          <a:xfrm flipH="1">
            <a:off x="6629400" y="2628900"/>
            <a:ext cx="2360968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2800" y="299720"/>
            <a:ext cx="10464800" cy="6558280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V="1">
            <a:off x="5359400" y="2565400"/>
            <a:ext cx="1282700" cy="1092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6600" y="165100"/>
            <a:ext cx="10718800" cy="6172200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H="1" flipV="1">
            <a:off x="6477000" y="2159000"/>
            <a:ext cx="33528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 bwMode="auto">
          <a:xfrm flipH="1" flipV="1">
            <a:off x="6477000" y="3606800"/>
            <a:ext cx="33528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423082"/>
            <a:ext cx="10295466" cy="4913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/>
              <a:t>Соотношение аналитики 26 счета со Сметой профсоюзной организации</a:t>
            </a:r>
            <a:endParaRPr/>
          </a:p>
        </p:txBody>
      </p:sp>
      <p:pic>
        <p:nvPicPr>
          <p:cNvPr id="8" name="Объект 7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313899" y="1228299"/>
            <a:ext cx="5486399" cy="5020101"/>
          </a:xfrm>
          <a:prstGeom prst="rect">
            <a:avLst/>
          </a:prstGeom>
        </p:spPr>
      </p:pic>
      <p:pic>
        <p:nvPicPr>
          <p:cNvPr id="14" name="Объект 13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5800297" y="1228299"/>
            <a:ext cx="5878433" cy="5020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5" y="395785"/>
            <a:ext cx="10936910" cy="10743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/>
              <a:t>ЗАРПЛАТА для штатных сотрудников территориальной профсоюзной организации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7754" y="1470152"/>
            <a:ext cx="10613409" cy="5244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317500"/>
            <a:ext cx="8596668" cy="498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/>
              <a:t>Зарплата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77334" y="815976"/>
            <a:ext cx="9749365" cy="5226050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 flipH="1" flipV="1">
            <a:off x="2489200" y="1460500"/>
            <a:ext cx="4330700" cy="177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7600" y="599440"/>
            <a:ext cx="10058400" cy="5267960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 flipH="1" flipV="1">
            <a:off x="4127500" y="1244600"/>
            <a:ext cx="2413000" cy="218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93800" y="172720"/>
            <a:ext cx="9029700" cy="6443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232012"/>
            <a:ext cx="8596668" cy="583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/>
              <a:t>Начисление зарплаты</a:t>
            </a:r>
            <a:endParaRPr/>
          </a:p>
        </p:txBody>
      </p:sp>
      <p:pic>
        <p:nvPicPr>
          <p:cNvPr id="6" name="Объект 5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711863" y="815975"/>
            <a:ext cx="5384137" cy="5225387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6130529" y="815975"/>
            <a:ext cx="5651499" cy="522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7672" y="286602"/>
            <a:ext cx="10754435" cy="6182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9557" y="232012"/>
            <a:ext cx="10331355" cy="6101913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H="1">
            <a:off x="5308979" y="1624084"/>
            <a:ext cx="3684896" cy="450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3457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/>
              <a:t>Профсоюзные взносы с сотрудников профсоюзной организации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36728" y="955343"/>
            <a:ext cx="9662615" cy="5086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09750" y="409432"/>
            <a:ext cx="8572500" cy="6448567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H="1" flipV="1">
            <a:off x="7014949" y="3248167"/>
            <a:ext cx="1733266" cy="98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7796" y="215066"/>
            <a:ext cx="10959151" cy="6008313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V="1">
            <a:off x="4558352" y="4926842"/>
            <a:ext cx="2142699" cy="627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2513" y="409433"/>
            <a:ext cx="10577015" cy="6196084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H="1" flipV="1">
            <a:off x="1869743" y="3070746"/>
            <a:ext cx="2538484" cy="641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 bwMode="auto">
          <a:xfrm flipH="1" flipV="1">
            <a:off x="3630305" y="1596788"/>
            <a:ext cx="777922" cy="2115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9558" y="149898"/>
            <a:ext cx="10563368" cy="631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9684" y="504966"/>
            <a:ext cx="10931856" cy="5964073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V="1">
            <a:off x="3289110" y="2497540"/>
            <a:ext cx="0" cy="121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 bwMode="auto">
          <a:xfrm flipV="1">
            <a:off x="3289110" y="2292824"/>
            <a:ext cx="3029803" cy="1419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0501" y="341194"/>
            <a:ext cx="10781731" cy="6209731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V="1">
            <a:off x="3589361" y="3057099"/>
            <a:ext cx="0" cy="1460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 bwMode="auto">
          <a:xfrm flipV="1">
            <a:off x="3589361" y="3057099"/>
            <a:ext cx="4148920" cy="1460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0546873" name=""/>
          <p:cNvSpPr txBox="1"/>
          <p:nvPr/>
        </p:nvSpPr>
        <p:spPr bwMode="auto">
          <a:xfrm flipH="0" flipV="0">
            <a:off x="3244195" y="3061606"/>
            <a:ext cx="4957786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2400">
                <a:solidFill>
                  <a:schemeClr val="accent2"/>
                </a:solidFill>
              </a:rPr>
              <a:t>БЛАГОДАРИМ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0501" y="218364"/>
            <a:ext cx="10385947" cy="6168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5" y="327547"/>
            <a:ext cx="8596668" cy="6141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Ввод остатков по счету 79.04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1194" y="941696"/>
            <a:ext cx="11173471" cy="5595582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 flipH="1" flipV="1">
            <a:off x="7219666" y="3862316"/>
            <a:ext cx="1856095" cy="464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H="1" flipV="1">
            <a:off x="3323230" y="1944806"/>
            <a:ext cx="5752530" cy="2381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7547" y="218363"/>
            <a:ext cx="10081999" cy="6359857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H="1" flipV="1">
            <a:off x="2620370" y="1910687"/>
            <a:ext cx="3475631" cy="2374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 bwMode="auto">
          <a:xfrm flipH="1" flipV="1">
            <a:off x="4449170" y="1910687"/>
            <a:ext cx="1646830" cy="2374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 flipV="1">
            <a:off x="6096000" y="1910686"/>
            <a:ext cx="1478507" cy="2374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1445" y="204716"/>
            <a:ext cx="11300346" cy="6264323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V="1">
            <a:off x="6455394" y="2988862"/>
            <a:ext cx="0" cy="135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Облачко с текстом: овальное 6"/>
          <p:cNvSpPr/>
          <p:nvPr/>
        </p:nvSpPr>
        <p:spPr bwMode="auto">
          <a:xfrm>
            <a:off x="6096000" y="4367283"/>
            <a:ext cx="1951631" cy="1119116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Ввод начальных остатков</a:t>
            </a:r>
            <a:endParaRPr/>
          </a:p>
        </p:txBody>
      </p:sp>
      <p:sp>
        <p:nvSpPr>
          <p:cNvPr id="12" name="Облачко с текстом: овальное 11"/>
          <p:cNvSpPr/>
          <p:nvPr/>
        </p:nvSpPr>
        <p:spPr bwMode="auto">
          <a:xfrm>
            <a:off x="7410734" y="3429000"/>
            <a:ext cx="2115403" cy="827599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Поступило в январе </a:t>
            </a:r>
            <a:endParaRPr/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 bwMode="auto">
          <a:xfrm flipV="1">
            <a:off x="8475261" y="2879682"/>
            <a:ext cx="0" cy="5493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лачко с текстом: овальное 19"/>
          <p:cNvSpPr/>
          <p:nvPr/>
        </p:nvSpPr>
        <p:spPr bwMode="auto">
          <a:xfrm>
            <a:off x="8948384" y="4367282"/>
            <a:ext cx="2420201" cy="1499753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Актуальный остаток первичной организации </a:t>
            </a:r>
            <a:endParaRPr/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 bwMode="auto">
          <a:xfrm>
            <a:off x="10167582" y="2879682"/>
            <a:ext cx="0" cy="14637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ONLYOFFICE/7.3.3.50</Application>
  <DocSecurity>0</DocSecurity>
  <PresentationFormat>Широкоэкранный</PresentationFormat>
  <Paragraphs>0</Paragraphs>
  <Slides>58</Slides>
  <Notes>58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Бухгалтерский учет в профсоюзной организации в 1 С НКО</dc:title>
  <dc:subject/>
  <dc:creator>Елена Ребдева</dc:creator>
  <cp:keywords/>
  <dc:description/>
  <dc:identifier/>
  <dc:language/>
  <cp:lastModifiedBy/>
  <cp:revision>63</cp:revision>
  <dcterms:created xsi:type="dcterms:W3CDTF">2023-06-29T12:31:55Z</dcterms:created>
  <dcterms:modified xsi:type="dcterms:W3CDTF">2023-07-13T11:08:22Z</dcterms:modified>
  <cp:category/>
  <cp:contentStatus/>
  <cp:version/>
</cp:coreProperties>
</file>